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78" r:id="rId3"/>
    <p:sldId id="279" r:id="rId4"/>
    <p:sldId id="291" r:id="rId5"/>
    <p:sldId id="292" r:id="rId6"/>
    <p:sldId id="280" r:id="rId7"/>
    <p:sldId id="282" r:id="rId8"/>
    <p:sldId id="293" r:id="rId9"/>
    <p:sldId id="296" r:id="rId10"/>
    <p:sldId id="294" r:id="rId11"/>
    <p:sldId id="297" r:id="rId12"/>
    <p:sldId id="29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AA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1236" autoAdjust="0"/>
  </p:normalViewPr>
  <p:slideViewPr>
    <p:cSldViewPr snapToGrid="0">
      <p:cViewPr varScale="1">
        <p:scale>
          <a:sx n="102" d="100"/>
          <a:sy n="102" d="100"/>
        </p:scale>
        <p:origin x="894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A64C6C-C9AF-4CD0-BC4C-9093A8D124E7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B9030B-D3FF-4F0D-BC24-E08B403A0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58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933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425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090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9030B-D3FF-4F0D-BC24-E08B403A09A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054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6BDEF8-C9A9-18F4-88AD-B268D2E1E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4A3E25-8770-E47B-A08F-2C0C7B0645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C26E4B-A501-C473-5980-EF77287EE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6A0425-D63F-5B7B-4343-78AD4679B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D67345-73FB-F127-BC8B-47BF6B62C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9079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91C21B-42FD-857E-D22C-394A47093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30A3DE-F48E-7748-257B-5FB0BEAF6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61AEF3-D1B1-22E5-A146-E817D705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ACE920-4438-16A1-25AE-1ACEF8622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770AEC-FEFA-AAAB-F29B-69C6083AE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9061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6C58DCC-22F6-3371-9F17-ED40D7AE58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912B3D-2F81-29B2-EE42-B68D0075B2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9DDF8E-AA64-CE8B-1639-5AA4A2330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772E03-E006-466A-A4CC-17591E120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FA54F2-4DAA-BA74-3B22-9C9925CE5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68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F90031-8C73-F815-7600-93A7981B8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7C535D-B8D1-81B1-0B42-6AF4A1448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87D7E0-3108-07F4-2D35-31C6F079C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58025A-D24A-200F-816A-88D0F1247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92FCCD-63A5-35E6-042E-5AF9899E7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662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5C5E79-368C-D10B-123F-115976B4A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6C67C1-D94A-6356-6BD7-9B02829782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9901E3-FABD-A61C-E296-9F9EFD6D2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B5843C-491A-FE66-DDAA-19D66E7D8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51CF01-FA14-C722-66F9-2130609D6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480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5E936C-C461-4BE4-F1D5-2FBC74F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E2B633-C4A8-F8D3-6DCD-FD3E92364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C5115F-535A-4ABF-6694-74C7675D8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22A205-25AF-E79D-45F6-EA3BDDDC9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DD23CC-DDF0-AF0B-446D-7C6F47830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CAA4AC-8F5F-76AA-6AB0-514220F83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895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7FE54-BE92-A159-18FC-A8B96EB39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1078F0-FD3F-2CA5-0B95-0F526B6C94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173DEC-DA5C-0BDA-587A-CB7D23A1B8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BA67CAC-4222-EE4E-0576-65C222465C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61601F-95A6-0D0C-1FD9-BAB6B3F5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3FDB6E4-6F85-6C2A-19B4-FCAB0276E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D13D072-4073-96CC-EE5B-4FED0594B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4912B8-2FA2-35A7-954C-28250C3BD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929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CFDBF3-C3F1-0B61-792D-8397AFE38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39FF1EF-B3D9-280D-A874-481F731CB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B2036B8-AAAD-7C57-DD94-46879198D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9D2444-BFAD-B0E5-31D5-3AFD865C3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622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C632383-0CCE-B5D3-34D9-02775F165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9EEBAA7-0EAD-E9FD-E444-584D2986A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7AFDFF-049F-8FA2-E2BE-FBE119D09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905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E6C543-9F8A-2E87-260C-71EE96A20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DF3F67-310E-51DE-8C82-A74BE6B6A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288BB4-83D1-E89A-38AC-F070F13C69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9C537D-74F6-9E6A-7704-18C723FB8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CAA5DA-CEB0-5D77-D14A-A7C391C59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845892-CB2E-A89C-4D24-ABB1C3C9A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905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4BC483-D765-9212-F961-030F15FA5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A23ABA6-6552-20A6-7627-5F2F7800F5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72B290-FCB4-A495-4CBA-AA0287187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511EF1-5BE9-8D43-5D6A-EEC97AAD9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59C061-6193-440C-1AF2-5269FDA92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728986-A242-5A1B-9E0B-BAE39A308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439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09E9DA0-8528-2D71-7032-33345D516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0159BB-B375-E34F-6614-21724295A4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EB1549-D60C-399F-B5B4-CBC8CFCEDE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B2493-FCD1-4848-AF8D-273DD0DF172F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FA6253-8E72-D3D6-C166-F2A8A0F10B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1521A7-8C0B-3075-1670-B814C8CA4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15EE4-FF6E-4EC9-9085-8ED3A2A04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729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0CBB3C-5C0D-F882-B46E-D52EDB966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2876" y="2677886"/>
            <a:ext cx="9144000" cy="73400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Aft>
                <a:spcPts val="2100"/>
              </a:spcAft>
            </a:pPr>
            <a:r>
              <a:rPr lang="en-US" altLang="ko-KR" sz="3200" kern="500" dirty="0">
                <a:solidFill>
                  <a:schemeClr val="accent1">
                    <a:lumMod val="75000"/>
                  </a:schemeClr>
                </a:solidFill>
                <a:latin typeface="Helvetica" panose="020B0604020202020204" pitchFamily="34" charset="0"/>
                <a:ea typeface="D2Coding" panose="020B0609020101020101" pitchFamily="49" charset="-127"/>
                <a:cs typeface="Helvetica" panose="020B0604020202020204" pitchFamily="34" charset="0"/>
              </a:rPr>
              <a:t>SLAM</a:t>
            </a:r>
            <a:r>
              <a:rPr lang="en-US" altLang="ko-KR" sz="3200" kern="500" dirty="0">
                <a:latin typeface="Helvetica" panose="020B0604020202020204" pitchFamily="34" charset="0"/>
                <a:ea typeface="D2Coding" panose="020B0609020101020101" pitchFamily="49" charset="-127"/>
                <a:cs typeface="Helvetica" panose="020B0604020202020204" pitchFamily="34" charset="0"/>
              </a:rPr>
              <a:t>-Based Illegal Parking Detection System</a:t>
            </a:r>
            <a:endParaRPr lang="ko-KR" altLang="en-US" sz="3200" kern="500" dirty="0">
              <a:latin typeface="Helvetica" panose="020B0604020202020204" pitchFamily="34" charset="0"/>
              <a:ea typeface="D2Coding" panose="020B0609020101020101" pitchFamily="49" charset="-127"/>
              <a:cs typeface="Helvetica" panose="020B0604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C5E957-342A-7F2D-9513-C0F119811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3835" y="6147010"/>
            <a:ext cx="9144000" cy="710990"/>
          </a:xfrm>
        </p:spPr>
        <p:txBody>
          <a:bodyPr>
            <a:noAutofit/>
          </a:bodyPr>
          <a:lstStyle/>
          <a:p>
            <a:pPr algn="r"/>
            <a:r>
              <a:rPr lang="ko-KR" altLang="en-US" sz="1800" dirty="0">
                <a:latin typeface="+mj-ea"/>
                <a:ea typeface="+mj-ea"/>
              </a:rPr>
              <a:t>발표자</a:t>
            </a:r>
            <a:r>
              <a:rPr lang="en-US" altLang="ko-KR" sz="1800" dirty="0">
                <a:latin typeface="+mj-ea"/>
                <a:ea typeface="+mj-ea"/>
              </a:rPr>
              <a:t> : </a:t>
            </a:r>
            <a:r>
              <a:rPr lang="ko-KR" altLang="en-US" sz="1800" dirty="0" err="1">
                <a:latin typeface="+mj-ea"/>
                <a:ea typeface="+mj-ea"/>
              </a:rPr>
              <a:t>배지호</a:t>
            </a:r>
            <a:endParaRPr lang="en-US" altLang="ko-KR" sz="1800" dirty="0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5160B22-3ACB-5B30-7A71-FC0A1B3CC027}"/>
              </a:ext>
            </a:extLst>
          </p:cNvPr>
          <p:cNvCxnSpPr/>
          <p:nvPr/>
        </p:nvCxnSpPr>
        <p:spPr>
          <a:xfrm>
            <a:off x="1057835" y="3429000"/>
            <a:ext cx="100800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081C615-873C-BA88-D04E-FF44A6EF8BE6}"/>
              </a:ext>
            </a:extLst>
          </p:cNvPr>
          <p:cNvSpPr txBox="1"/>
          <p:nvPr/>
        </p:nvSpPr>
        <p:spPr>
          <a:xfrm>
            <a:off x="3902931" y="3475501"/>
            <a:ext cx="4386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SLAM </a:t>
            </a:r>
            <a:r>
              <a:rPr lang="ko-KR" altLang="en-US" sz="2000" dirty="0">
                <a:latin typeface="+mj-ea"/>
                <a:ea typeface="+mj-ea"/>
              </a:rPr>
              <a:t>기반 불법 </a:t>
            </a:r>
            <a:r>
              <a:rPr lang="ko-KR" altLang="en-US" sz="2000" dirty="0" err="1">
                <a:latin typeface="+mj-ea"/>
                <a:ea typeface="+mj-ea"/>
              </a:rPr>
              <a:t>주정차</a:t>
            </a:r>
            <a:r>
              <a:rPr lang="ko-KR" altLang="en-US" sz="2000" dirty="0">
                <a:latin typeface="+mj-ea"/>
                <a:ea typeface="+mj-ea"/>
              </a:rPr>
              <a:t> 탐지 시스템</a:t>
            </a:r>
          </a:p>
        </p:txBody>
      </p:sp>
    </p:spTree>
    <p:extLst>
      <p:ext uri="{BB962C8B-B14F-4D97-AF65-F5344CB8AC3E}">
        <p14:creationId xmlns:p14="http://schemas.microsoft.com/office/powerpoint/2010/main" val="316747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9812252" cy="912117"/>
          </a:xfrm>
        </p:spPr>
        <p:txBody>
          <a:bodyPr>
            <a:norm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시스템 실행 및 결과</a:t>
            </a:r>
            <a:endParaRPr lang="en-US" altLang="ko-KR" sz="2800" dirty="0">
              <a:latin typeface="+mj-ea"/>
              <a:ea typeface="+mj-ea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302D60B-2F27-62C5-1C03-C343AE1A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042" y="980896"/>
            <a:ext cx="10177244" cy="53754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실시간</a:t>
            </a:r>
            <a:r>
              <a:rPr lang="ko-KR" altLang="en-US" sz="1800" dirty="0">
                <a:latin typeface="+mj-ea"/>
                <a:ea typeface="+mj-ea"/>
              </a:rPr>
              <a:t> 불법 </a:t>
            </a:r>
            <a:r>
              <a:rPr lang="ko-KR" altLang="en-US" sz="1800" dirty="0" err="1">
                <a:latin typeface="+mj-ea"/>
                <a:ea typeface="+mj-ea"/>
              </a:rPr>
              <a:t>주정차</a:t>
            </a:r>
            <a:r>
              <a:rPr lang="ko-KR" altLang="en-US" sz="1800" dirty="0">
                <a:latin typeface="+mj-ea"/>
                <a:ea typeface="+mj-ea"/>
              </a:rPr>
              <a:t> 차량 </a:t>
            </a:r>
            <a:r>
              <a:rPr lang="ko-KR" altLang="en-US" sz="18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탐지</a:t>
            </a:r>
            <a:endParaRPr lang="en-US" altLang="ko-KR" sz="1800" dirty="0">
              <a:solidFill>
                <a:schemeClr val="accent1">
                  <a:lumMod val="75000"/>
                </a:schemeClr>
              </a:solidFill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    - DSP-SLAM</a:t>
            </a:r>
            <a:r>
              <a:rPr lang="ko-KR" altLang="en-US" sz="1800" dirty="0">
                <a:latin typeface="+mj-ea"/>
                <a:ea typeface="+mj-ea"/>
              </a:rPr>
              <a:t>이 추정한 차량의 위치와</a:t>
            </a: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      </a:t>
            </a:r>
            <a:r>
              <a:rPr lang="ko-KR" altLang="en-US" sz="1800" dirty="0">
                <a:latin typeface="+mj-ea"/>
                <a:ea typeface="+mj-ea"/>
              </a:rPr>
              <a:t>사용자가 지정한 합법 </a:t>
            </a:r>
            <a:r>
              <a:rPr lang="ko-KR" altLang="en-US" sz="1800" dirty="0" err="1">
                <a:latin typeface="+mj-ea"/>
                <a:ea typeface="+mj-ea"/>
              </a:rPr>
              <a:t>주정차</a:t>
            </a:r>
            <a:r>
              <a:rPr lang="ko-KR" altLang="en-US" sz="1800" dirty="0">
                <a:latin typeface="+mj-ea"/>
                <a:ea typeface="+mj-ea"/>
              </a:rPr>
              <a:t> 구역을 비교</a:t>
            </a: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    - </a:t>
            </a:r>
            <a:r>
              <a:rPr lang="ko-KR" altLang="en-US" sz="1800" dirty="0">
                <a:latin typeface="+mj-ea"/>
                <a:ea typeface="+mj-ea"/>
              </a:rPr>
              <a:t>합법 </a:t>
            </a:r>
            <a:r>
              <a:rPr lang="ko-KR" altLang="en-US" sz="1800" dirty="0" err="1">
                <a:latin typeface="+mj-ea"/>
                <a:ea typeface="+mj-ea"/>
              </a:rPr>
              <a:t>주정차</a:t>
            </a:r>
            <a:r>
              <a:rPr lang="ko-KR" altLang="en-US" sz="1800" dirty="0">
                <a:latin typeface="+mj-ea"/>
                <a:ea typeface="+mj-ea"/>
              </a:rPr>
              <a:t> 구역 </a:t>
            </a:r>
            <a:r>
              <a:rPr lang="en-US" altLang="ko-KR" sz="1800" dirty="0">
                <a:latin typeface="+mj-ea"/>
                <a:ea typeface="+mj-ea"/>
              </a:rPr>
              <a:t>(Green Zone)</a:t>
            </a: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    - </a:t>
            </a:r>
            <a:r>
              <a:rPr lang="ko-KR" altLang="en-US" sz="1800" dirty="0">
                <a:latin typeface="+mj-ea"/>
                <a:ea typeface="+mj-ea"/>
              </a:rPr>
              <a:t>합법 차량 </a:t>
            </a:r>
            <a:r>
              <a:rPr lang="en-US" altLang="ko-KR" sz="1800" dirty="0">
                <a:latin typeface="+mj-ea"/>
                <a:ea typeface="+mj-ea"/>
              </a:rPr>
              <a:t>(Blue Car)</a:t>
            </a: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    - </a:t>
            </a:r>
            <a:r>
              <a:rPr lang="ko-KR" altLang="en-US" sz="1800" dirty="0">
                <a:latin typeface="+mj-ea"/>
                <a:ea typeface="+mj-ea"/>
              </a:rPr>
              <a:t>불법 차량 </a:t>
            </a:r>
            <a:r>
              <a:rPr lang="en-US" altLang="ko-KR" sz="1800" dirty="0">
                <a:latin typeface="+mj-ea"/>
                <a:ea typeface="+mj-ea"/>
              </a:rPr>
              <a:t>(Red Car)</a:t>
            </a: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   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7443E1F-D53B-08A8-32EC-FB1A89036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706" y="980896"/>
            <a:ext cx="6319445" cy="5569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110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9812252" cy="912117"/>
          </a:xfrm>
        </p:spPr>
        <p:txBody>
          <a:bodyPr>
            <a:norm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논의</a:t>
            </a:r>
            <a:endParaRPr lang="en-US" altLang="ko-KR" sz="2800" dirty="0">
              <a:latin typeface="+mj-ea"/>
              <a:ea typeface="+mj-ea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302D60B-2F27-62C5-1C03-C343AE1A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042" y="980896"/>
            <a:ext cx="10177244" cy="53754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dirty="0">
                <a:latin typeface="+mj-ea"/>
                <a:ea typeface="+mj-ea"/>
              </a:rPr>
              <a:t>경계선 근처의 </a:t>
            </a:r>
            <a:r>
              <a:rPr lang="ko-KR" altLang="en-US" sz="1800" dirty="0" err="1">
                <a:latin typeface="+mj-ea"/>
                <a:ea typeface="+mj-ea"/>
              </a:rPr>
              <a:t>주정차</a:t>
            </a:r>
            <a:r>
              <a:rPr lang="ko-KR" altLang="en-US" sz="1800" dirty="0">
                <a:latin typeface="+mj-ea"/>
                <a:ea typeface="+mj-ea"/>
              </a:rPr>
              <a:t> 차량</a:t>
            </a: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    - DSP-SLAM</a:t>
            </a:r>
            <a:r>
              <a:rPr lang="ko-KR" altLang="en-US" sz="1800" dirty="0">
                <a:latin typeface="+mj-ea"/>
                <a:ea typeface="+mj-ea"/>
              </a:rPr>
              <a:t>이 추정한 차량의 위치는 차량의 중심점</a:t>
            </a: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    - </a:t>
            </a:r>
            <a:r>
              <a:rPr lang="ko-KR" altLang="en-US" sz="1800" dirty="0">
                <a:latin typeface="+mj-ea"/>
                <a:ea typeface="+mj-ea"/>
              </a:rPr>
              <a:t>중심점이 내부에 있다면 걸쳐져 있어도 합법으로 간주 </a:t>
            </a:r>
            <a:r>
              <a:rPr lang="ko-KR" altLang="en-US" sz="1800" dirty="0" err="1">
                <a:latin typeface="+mj-ea"/>
                <a:ea typeface="+mj-ea"/>
              </a:rPr>
              <a:t>해야하는가</a:t>
            </a:r>
            <a:r>
              <a:rPr lang="en-US" altLang="ko-KR" sz="1800" dirty="0">
                <a:latin typeface="+mj-ea"/>
                <a:ea typeface="+mj-ea"/>
              </a:rPr>
              <a:t>?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ADCC9AE3-8AC0-6EA3-08C2-5E180E709B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446" b="28435"/>
          <a:stretch>
            <a:fillRect/>
          </a:stretch>
        </p:blipFill>
        <p:spPr>
          <a:xfrm>
            <a:off x="5003667" y="2487469"/>
            <a:ext cx="6641484" cy="4301752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202734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9812252" cy="912117"/>
          </a:xfrm>
        </p:spPr>
        <p:txBody>
          <a:bodyPr>
            <a:normAutofit/>
          </a:bodyPr>
          <a:lstStyle/>
          <a:p>
            <a:r>
              <a:rPr lang="en-US" altLang="ko-KR" sz="2800" dirty="0" err="1">
                <a:latin typeface="+mj-ea"/>
              </a:rPr>
              <a:t>QnA</a:t>
            </a:r>
            <a:endParaRPr lang="en-US" altLang="ko-KR" sz="2800" dirty="0">
              <a:latin typeface="+mj-ea"/>
              <a:ea typeface="+mj-ea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302D60B-2F27-62C5-1C03-C343AE1A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3028" y="3111354"/>
            <a:ext cx="565944" cy="9121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5500" dirty="0">
                <a:latin typeface="+mj-ea"/>
                <a:ea typeface="+mj-ea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19282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/>
              <a:t>목차</a:t>
            </a:r>
            <a:endParaRPr lang="ko-KR" altLang="en-US" sz="2800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302D60B-2F27-62C5-1C03-C343AE1A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042" y="980896"/>
            <a:ext cx="8597914" cy="5375454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+mj-ea"/>
                <a:ea typeface="+mj-ea"/>
              </a:rPr>
              <a:t>연구 배경</a:t>
            </a:r>
            <a:endParaRPr lang="en-US" altLang="ko-KR" sz="1800" dirty="0">
              <a:latin typeface="+mj-ea"/>
              <a:ea typeface="+mj-ea"/>
            </a:endParaRPr>
          </a:p>
          <a:p>
            <a:pPr marL="457200" lvl="1" indent="0">
              <a:buNone/>
            </a:pPr>
            <a:r>
              <a:rPr lang="en-US" altLang="ko-KR" sz="1800" dirty="0">
                <a:latin typeface="+mj-ea"/>
                <a:ea typeface="+mj-ea"/>
              </a:rPr>
              <a:t>- </a:t>
            </a:r>
            <a:r>
              <a:rPr lang="ko-KR" altLang="en-US" sz="1800" dirty="0">
                <a:latin typeface="+mj-ea"/>
                <a:ea typeface="+mj-ea"/>
              </a:rPr>
              <a:t>불법 주차 관련 문제점</a:t>
            </a:r>
            <a:endParaRPr lang="en-US" altLang="ko-KR" sz="1800" dirty="0">
              <a:latin typeface="+mj-ea"/>
              <a:ea typeface="+mj-ea"/>
            </a:endParaRPr>
          </a:p>
          <a:p>
            <a:endParaRPr lang="en-US" altLang="ko-KR" sz="1800" dirty="0">
              <a:latin typeface="+mj-ea"/>
              <a:ea typeface="+mj-ea"/>
            </a:endParaRPr>
          </a:p>
          <a:p>
            <a:r>
              <a:rPr lang="ko-KR" altLang="en-US" sz="1800" dirty="0">
                <a:latin typeface="+mj-ea"/>
                <a:ea typeface="+mj-ea"/>
              </a:rPr>
              <a:t>기반 기술 소개</a:t>
            </a:r>
            <a:endParaRPr lang="en-US" altLang="ko-KR" sz="1800" dirty="0">
              <a:latin typeface="+mj-ea"/>
              <a:ea typeface="+mj-ea"/>
            </a:endParaRPr>
          </a:p>
          <a:p>
            <a:pPr lvl="1">
              <a:buFont typeface="맑은 고딕" panose="020B0503020000020004" pitchFamily="50" charset="-127"/>
              <a:buChar char="-"/>
            </a:pPr>
            <a:r>
              <a:rPr lang="en-US" altLang="ko-KR" sz="1800" dirty="0">
                <a:latin typeface="+mj-ea"/>
                <a:ea typeface="+mj-ea"/>
              </a:rPr>
              <a:t>SLAM : Simultaneous Localization And Mapping</a:t>
            </a:r>
          </a:p>
          <a:p>
            <a:pPr lvl="1">
              <a:buFont typeface="맑은 고딕" panose="020B0503020000020004" pitchFamily="50" charset="-127"/>
              <a:buChar char="-"/>
            </a:pPr>
            <a:r>
              <a:rPr lang="en-US" altLang="ko-KR" sz="1800" dirty="0">
                <a:latin typeface="+mj-ea"/>
                <a:ea typeface="+mj-ea"/>
              </a:rPr>
              <a:t>DSP-SLAM : Deep Shape Prior SLAM</a:t>
            </a:r>
          </a:p>
          <a:p>
            <a:endParaRPr lang="en-US" altLang="ko-KR" sz="1800" dirty="0">
              <a:latin typeface="+mj-ea"/>
              <a:ea typeface="+mj-ea"/>
            </a:endParaRPr>
          </a:p>
          <a:p>
            <a:r>
              <a:rPr lang="ko-KR" altLang="en-US" sz="1800" dirty="0">
                <a:latin typeface="+mj-ea"/>
                <a:ea typeface="+mj-ea"/>
              </a:rPr>
              <a:t>문제 해결 시스템 소개</a:t>
            </a:r>
            <a:endParaRPr lang="en-US" altLang="ko-KR" sz="1800" dirty="0">
              <a:latin typeface="+mj-ea"/>
              <a:ea typeface="+mj-ea"/>
            </a:endParaRPr>
          </a:p>
          <a:p>
            <a:pPr lvl="1">
              <a:buFont typeface="맑은 고딕" panose="020B0503020000020004" pitchFamily="50" charset="-127"/>
              <a:buChar char="-"/>
            </a:pPr>
            <a:r>
              <a:rPr lang="ko-KR" altLang="en-US" sz="1800" dirty="0">
                <a:latin typeface="+mj-ea"/>
                <a:ea typeface="+mj-ea"/>
              </a:rPr>
              <a:t>시스템 전체 구조 </a:t>
            </a:r>
            <a:r>
              <a:rPr lang="en-US" altLang="ko-KR" sz="1800" dirty="0">
                <a:latin typeface="+mj-ea"/>
                <a:ea typeface="+mj-ea"/>
              </a:rPr>
              <a:t>3</a:t>
            </a:r>
            <a:r>
              <a:rPr lang="ko-KR" altLang="en-US" sz="1800" dirty="0">
                <a:latin typeface="+mj-ea"/>
                <a:ea typeface="+mj-ea"/>
              </a:rPr>
              <a:t>단계</a:t>
            </a:r>
            <a:endParaRPr lang="en-US" altLang="ko-KR" sz="1800" dirty="0">
              <a:latin typeface="+mj-ea"/>
              <a:ea typeface="+mj-ea"/>
            </a:endParaRPr>
          </a:p>
          <a:p>
            <a:pPr lvl="1">
              <a:buFont typeface="맑은 고딕" panose="020B0503020000020004" pitchFamily="50" charset="-127"/>
              <a:buChar char="-"/>
            </a:pPr>
            <a:r>
              <a:rPr lang="ko-KR" altLang="en-US" sz="1800" dirty="0">
                <a:latin typeface="+mj-ea"/>
                <a:ea typeface="+mj-ea"/>
              </a:rPr>
              <a:t>각 단계별 구체적 소개</a:t>
            </a: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ko-KR" sz="1800" dirty="0">
              <a:latin typeface="+mj-ea"/>
              <a:ea typeface="+mj-ea"/>
            </a:endParaRPr>
          </a:p>
          <a:p>
            <a:r>
              <a:rPr lang="ko-KR" altLang="en-US" sz="1800" dirty="0">
                <a:latin typeface="+mj-ea"/>
                <a:ea typeface="+mj-ea"/>
              </a:rPr>
              <a:t>시스템 실행 및 결과</a:t>
            </a:r>
            <a:endParaRPr lang="en-US" altLang="ko-KR" sz="1800" dirty="0">
              <a:latin typeface="+mj-ea"/>
              <a:ea typeface="+mj-ea"/>
            </a:endParaRPr>
          </a:p>
          <a:p>
            <a:endParaRPr lang="en-US" altLang="ko-KR" sz="1800" dirty="0">
              <a:latin typeface="+mj-ea"/>
              <a:ea typeface="+mj-ea"/>
            </a:endParaRPr>
          </a:p>
          <a:p>
            <a:r>
              <a:rPr lang="ko-KR" altLang="en-US" sz="1800" dirty="0">
                <a:latin typeface="+mj-ea"/>
                <a:ea typeface="+mj-ea"/>
              </a:rPr>
              <a:t>논의</a:t>
            </a:r>
            <a:endParaRPr lang="en-US" altLang="ko-KR" sz="18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84088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연구 배경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내용 개체 틀 2">
                <a:extLst>
                  <a:ext uri="{FF2B5EF4-FFF2-40B4-BE49-F238E27FC236}">
                    <a16:creationId xmlns:a16="http://schemas.microsoft.com/office/drawing/2014/main" id="{1302D60B-2F27-62C5-1C03-C343AE1A8B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9031" y="980895"/>
                <a:ext cx="8597914" cy="5808325"/>
              </a:xfrm>
            </p:spPr>
            <p:txBody>
              <a:bodyPr>
                <a:normAutofit/>
              </a:bodyPr>
              <a:lstStyle/>
              <a:p>
                <a:r>
                  <a:rPr lang="ko-KR" altLang="en-US" sz="1800" dirty="0">
                    <a:latin typeface="+mj-ea"/>
                    <a:ea typeface="+mj-ea"/>
                  </a:rPr>
                  <a:t>불법 </a:t>
                </a:r>
                <a:r>
                  <a:rPr lang="ko-KR" altLang="en-US" sz="1800" dirty="0" err="1">
                    <a:latin typeface="+mj-ea"/>
                    <a:ea typeface="+mj-ea"/>
                  </a:rPr>
                  <a:t>주정차</a:t>
                </a:r>
                <a:r>
                  <a:rPr lang="ko-KR" altLang="en-US" sz="1800" dirty="0">
                    <a:latin typeface="+mj-ea"/>
                    <a:ea typeface="+mj-ea"/>
                  </a:rPr>
                  <a:t> 관련 문제점</a:t>
                </a:r>
                <a:endParaRPr lang="en-US" altLang="ko-KR" sz="1800" dirty="0">
                  <a:latin typeface="+mj-ea"/>
                  <a:ea typeface="+mj-ea"/>
                </a:endParaRPr>
              </a:p>
              <a:p>
                <a:endParaRPr lang="en-US" altLang="ko-KR" sz="1800" dirty="0">
                  <a:latin typeface="+mj-ea"/>
                  <a:ea typeface="+mj-ea"/>
                </a:endParaRPr>
              </a:p>
              <a:p>
                <a:endParaRPr lang="en-US" altLang="ko-KR" sz="1800" dirty="0">
                  <a:latin typeface="+mj-ea"/>
                  <a:ea typeface="+mj-ea"/>
                </a:endParaRPr>
              </a:p>
              <a:p>
                <a:endParaRPr lang="en-US" altLang="ko-KR" sz="1800" dirty="0">
                  <a:latin typeface="+mj-ea"/>
                  <a:ea typeface="+mj-ea"/>
                </a:endParaRPr>
              </a:p>
              <a:p>
                <a:endParaRPr lang="en-US" altLang="ko-KR" sz="1800" dirty="0">
                  <a:latin typeface="+mj-ea"/>
                  <a:ea typeface="+mj-ea"/>
                </a:endParaRPr>
              </a:p>
              <a:p>
                <a:pPr marL="457200" lvl="1" indent="0">
                  <a:buNone/>
                </a:pPr>
                <a:endParaRPr lang="en-US" altLang="ko-KR" sz="1800" dirty="0">
                  <a:latin typeface="+mj-ea"/>
                  <a:ea typeface="+mj-ea"/>
                </a:endParaRPr>
              </a:p>
              <a:p>
                <a:pPr marL="457200" lvl="1" indent="0">
                  <a:buNone/>
                </a:pPr>
                <a:endParaRPr lang="en-US" altLang="ko-KR" sz="1800" dirty="0">
                  <a:latin typeface="+mj-ea"/>
                  <a:ea typeface="+mj-ea"/>
                </a:endParaRPr>
              </a:p>
              <a:p>
                <a:r>
                  <a:rPr lang="ko-KR" altLang="en-US" sz="1800" dirty="0">
                    <a:latin typeface="+mj-ea"/>
                    <a:ea typeface="+mj-ea"/>
                  </a:rPr>
                  <a:t>매일 반복되는 수많은 </a:t>
                </a:r>
                <a:r>
                  <a:rPr lang="ko-KR" altLang="en-US" sz="1800" dirty="0">
                    <a:solidFill>
                      <a:schemeClr val="accent1">
                        <a:lumMod val="75000"/>
                      </a:schemeClr>
                    </a:solidFill>
                    <a:latin typeface="+mj-ea"/>
                    <a:ea typeface="+mj-ea"/>
                  </a:rPr>
                  <a:t>불법 </a:t>
                </a:r>
                <a:r>
                  <a:rPr lang="ko-KR" altLang="en-US" sz="1800" dirty="0" err="1">
                    <a:solidFill>
                      <a:schemeClr val="accent1">
                        <a:lumMod val="75000"/>
                      </a:schemeClr>
                    </a:solidFill>
                    <a:latin typeface="+mj-ea"/>
                    <a:ea typeface="+mj-ea"/>
                  </a:rPr>
                  <a:t>주정차</a:t>
                </a:r>
                <a:r>
                  <a:rPr lang="ko-KR" altLang="en-US" sz="1800" dirty="0">
                    <a:solidFill>
                      <a:schemeClr val="accent1">
                        <a:lumMod val="75000"/>
                      </a:schemeClr>
                    </a:solidFill>
                    <a:latin typeface="+mj-ea"/>
                    <a:ea typeface="+mj-ea"/>
                  </a:rPr>
                  <a:t> </a:t>
                </a:r>
                <a:r>
                  <a:rPr lang="ko-KR" altLang="en-US" sz="1800" dirty="0">
                    <a:latin typeface="+mj-ea"/>
                    <a:ea typeface="+mj-ea"/>
                  </a:rPr>
                  <a:t>문제</a:t>
                </a:r>
                <a:endParaRPr lang="en-US" altLang="ko-KR" sz="1800" dirty="0">
                  <a:latin typeface="+mj-ea"/>
                  <a:ea typeface="+mj-ea"/>
                </a:endParaRPr>
              </a:p>
              <a:p>
                <a:r>
                  <a:rPr lang="ko-KR" altLang="en-US" sz="1800" dirty="0">
                    <a:latin typeface="+mj-ea"/>
                    <a:ea typeface="+mj-ea"/>
                  </a:rPr>
                  <a:t>인적 </a:t>
                </a:r>
                <a:r>
                  <a:rPr lang="ko-KR" altLang="en-US" sz="1800" dirty="0">
                    <a:solidFill>
                      <a:schemeClr val="accent1">
                        <a:lumMod val="75000"/>
                      </a:schemeClr>
                    </a:solidFill>
                    <a:latin typeface="+mj-ea"/>
                    <a:ea typeface="+mj-ea"/>
                  </a:rPr>
                  <a:t>자원 소요</a:t>
                </a:r>
                <a:r>
                  <a:rPr lang="ko-KR" altLang="en-US" sz="1800" dirty="0">
                    <a:latin typeface="+mj-ea"/>
                    <a:ea typeface="+mj-ea"/>
                  </a:rPr>
                  <a:t> 및 자원</a:t>
                </a:r>
                <a:r>
                  <a:rPr lang="en-US" altLang="ko-KR" sz="1800" dirty="0">
                    <a:latin typeface="+mj-ea"/>
                    <a:ea typeface="+mj-ea"/>
                  </a:rPr>
                  <a:t>(</a:t>
                </a:r>
                <a:r>
                  <a:rPr lang="ko-KR" altLang="en-US" sz="1800" dirty="0">
                    <a:latin typeface="+mj-ea"/>
                    <a:ea typeface="+mj-ea"/>
                  </a:rPr>
                  <a:t>인력</a:t>
                </a:r>
                <a:r>
                  <a:rPr lang="en-US" altLang="ko-KR" sz="1800" dirty="0">
                    <a:latin typeface="+mj-ea"/>
                    <a:ea typeface="+mj-ea"/>
                  </a:rPr>
                  <a:t>, </a:t>
                </a:r>
                <a:r>
                  <a:rPr lang="ko-KR" altLang="en-US" sz="1800" dirty="0">
                    <a:latin typeface="+mj-ea"/>
                    <a:ea typeface="+mj-ea"/>
                  </a:rPr>
                  <a:t>금전</a:t>
                </a:r>
                <a:r>
                  <a:rPr lang="en-US" altLang="ko-KR" sz="1800" dirty="0">
                    <a:latin typeface="+mj-ea"/>
                    <a:ea typeface="+mj-ea"/>
                  </a:rPr>
                  <a:t>)</a:t>
                </a:r>
                <a:r>
                  <a:rPr lang="ko-KR" altLang="en-US" sz="1800" dirty="0">
                    <a:latin typeface="+mj-ea"/>
                    <a:ea typeface="+mj-ea"/>
                  </a:rPr>
                  <a:t>적 </a:t>
                </a:r>
                <a:r>
                  <a:rPr lang="ko-KR" altLang="en-US" sz="1800" dirty="0">
                    <a:solidFill>
                      <a:schemeClr val="accent1">
                        <a:lumMod val="75000"/>
                      </a:schemeClr>
                    </a:solidFill>
                    <a:latin typeface="+mj-ea"/>
                    <a:ea typeface="+mj-ea"/>
                  </a:rPr>
                  <a:t>한계</a:t>
                </a:r>
                <a:endParaRPr lang="en-US" altLang="ko-KR" sz="1800" dirty="0"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</a:endParaRPr>
              </a:p>
              <a:p>
                <a:endParaRPr lang="en-US" altLang="ko-KR" sz="1800" b="0" i="1" dirty="0">
                  <a:solidFill>
                    <a:schemeClr val="tx1"/>
                  </a:solidFill>
                  <a:latin typeface="+mj-ea"/>
                  <a:ea typeface="+mj-ea"/>
                </a:endParaRPr>
              </a:p>
              <a:p>
                <a:endParaRPr lang="en-US" altLang="ko-KR" sz="1800" i="1" dirty="0">
                  <a:latin typeface="+mj-ea"/>
                  <a:ea typeface="+mj-ea"/>
                </a:endParaRPr>
              </a:p>
              <a:p>
                <a:pPr marL="0" indent="0">
                  <a:buNone/>
                </a:pPr>
                <a:endParaRPr lang="en-US" altLang="ko-KR" sz="1800" b="0" i="1" dirty="0">
                  <a:solidFill>
                    <a:schemeClr val="tx1"/>
                  </a:solidFill>
                  <a:latin typeface="+mj-ea"/>
                  <a:ea typeface="+mj-ea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ko-KR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altLang="ko-KR" sz="2600" dirty="0">
                    <a:latin typeface="+mj-ea"/>
                    <a:ea typeface="+mj-ea"/>
                  </a:rPr>
                  <a:t> </a:t>
                </a:r>
                <a:r>
                  <a:rPr lang="ko-KR" altLang="en-US" sz="1800" dirty="0">
                    <a:latin typeface="+mj-ea"/>
                    <a:ea typeface="+mj-ea"/>
                  </a:rPr>
                  <a:t>현시대에 반복되는 문제인 불법 주정차에 대한 </a:t>
                </a:r>
                <a:r>
                  <a:rPr lang="ko-KR" altLang="en-US" sz="1800" dirty="0">
                    <a:solidFill>
                      <a:schemeClr val="accent1">
                        <a:lumMod val="75000"/>
                      </a:schemeClr>
                    </a:solidFill>
                    <a:latin typeface="+mj-ea"/>
                    <a:ea typeface="+mj-ea"/>
                  </a:rPr>
                  <a:t>자동화 된 솔루션 </a:t>
                </a:r>
                <a:r>
                  <a:rPr lang="ko-KR" altLang="en-US" sz="1800" dirty="0">
                    <a:latin typeface="+mj-ea"/>
                    <a:ea typeface="+mj-ea"/>
                  </a:rPr>
                  <a:t>필요</a:t>
                </a:r>
                <a:endParaRPr lang="en-US" altLang="ko-KR" sz="1800" dirty="0">
                  <a:latin typeface="+mj-ea"/>
                  <a:ea typeface="+mj-ea"/>
                </a:endParaRPr>
              </a:p>
              <a:p>
                <a:endParaRPr lang="en-US" altLang="ko-KR" sz="1800" dirty="0">
                  <a:latin typeface="+mj-ea"/>
                  <a:ea typeface="+mj-ea"/>
                </a:endParaRPr>
              </a:p>
            </p:txBody>
          </p:sp>
        </mc:Choice>
        <mc:Fallback>
          <p:sp>
            <p:nvSpPr>
              <p:cNvPr id="8" name="내용 개체 틀 2">
                <a:extLst>
                  <a:ext uri="{FF2B5EF4-FFF2-40B4-BE49-F238E27FC236}">
                    <a16:creationId xmlns:a16="http://schemas.microsoft.com/office/drawing/2014/main" id="{1302D60B-2F27-62C5-1C03-C343AE1A8B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9031" y="980895"/>
                <a:ext cx="8597914" cy="5808325"/>
              </a:xfrm>
              <a:blipFill>
                <a:blip r:embed="rId3"/>
                <a:stretch>
                  <a:fillRect l="-496" t="-11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CDFCF6FC-CB99-B56F-E508-5FC728181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340" y="1432950"/>
            <a:ext cx="7316221" cy="1571844"/>
          </a:xfrm>
          <a:prstGeom prst="rect">
            <a:avLst/>
          </a:prstGeom>
        </p:spPr>
      </p:pic>
      <p:pic>
        <p:nvPicPr>
          <p:cNvPr id="1026" name="Picture 2" descr="주차단속요원은 투명인간? - 경북일보 - 굿데이 굿뉴스">
            <a:extLst>
              <a:ext uri="{FF2B5EF4-FFF2-40B4-BE49-F238E27FC236}">
                <a16:creationId xmlns:a16="http://schemas.microsoft.com/office/drawing/2014/main" id="{73D45A3E-133C-7DCC-239F-C0AA8B135B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8577" y="1432950"/>
            <a:ext cx="4056573" cy="270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629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기반 기술 소개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302D60B-2F27-62C5-1C03-C343AE1A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031" y="980897"/>
            <a:ext cx="9314016" cy="14512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SLAM</a:t>
            </a:r>
            <a:r>
              <a:rPr lang="en-US" altLang="ko-KR" sz="1800" dirty="0">
                <a:latin typeface="+mj-ea"/>
                <a:ea typeface="+mj-ea"/>
              </a:rPr>
              <a:t>(Simultaneous Localization And Mapping)</a:t>
            </a: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	- Mapping</a:t>
            </a: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	- Localization</a:t>
            </a:r>
          </a:p>
          <a:p>
            <a:pPr marL="0" indent="0">
              <a:buNone/>
            </a:pP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ko-KR" sz="1800" dirty="0">
              <a:latin typeface="+mj-ea"/>
              <a:ea typeface="+mj-ea"/>
            </a:endParaRPr>
          </a:p>
        </p:txBody>
      </p:sp>
      <p:pic>
        <p:nvPicPr>
          <p:cNvPr id="2054" name="Picture 6" descr="精选】ORB-SLAM介绍以及ORB-SLAM2的安装与测试_orb-slam2测试_非晚非晚的博客-CSDN博客">
            <a:extLst>
              <a:ext uri="{FF2B5EF4-FFF2-40B4-BE49-F238E27FC236}">
                <a16:creationId xmlns:a16="http://schemas.microsoft.com/office/drawing/2014/main" id="{F4DC9FC2-59DE-1AA9-402B-5D060A2FD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40" y="2077363"/>
            <a:ext cx="7428291" cy="4697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746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기반 기술 소개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302D60B-2F27-62C5-1C03-C343AE1A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031" y="980897"/>
            <a:ext cx="9314016" cy="14512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DSP-SLAM</a:t>
            </a:r>
            <a:r>
              <a:rPr lang="en-US" altLang="ko-KR" sz="1800" dirty="0">
                <a:latin typeface="+mj-ea"/>
                <a:ea typeface="+mj-ea"/>
              </a:rPr>
              <a:t>(Deep Shape Prior SLAM)</a:t>
            </a: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	- Object</a:t>
            </a:r>
            <a:r>
              <a:rPr lang="ko-KR" altLang="en-US" sz="1800" dirty="0">
                <a:latin typeface="+mj-ea"/>
                <a:ea typeface="+mj-ea"/>
              </a:rPr>
              <a:t> </a:t>
            </a:r>
            <a:r>
              <a:rPr lang="en-US" altLang="ko-KR" sz="1800" dirty="0">
                <a:latin typeface="+mj-ea"/>
                <a:ea typeface="+mj-ea"/>
              </a:rPr>
              <a:t>Segmentation</a:t>
            </a: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	- </a:t>
            </a:r>
            <a:r>
              <a:rPr lang="ko-KR" altLang="en-US" sz="1800" dirty="0">
                <a:latin typeface="+mj-ea"/>
                <a:ea typeface="+mj-ea"/>
              </a:rPr>
              <a:t>사전</a:t>
            </a:r>
            <a:r>
              <a:rPr lang="en-US" altLang="ko-KR" sz="1800" dirty="0">
                <a:latin typeface="+mj-ea"/>
                <a:ea typeface="+mj-ea"/>
              </a:rPr>
              <a:t>(prior)</a:t>
            </a:r>
            <a:r>
              <a:rPr lang="ko-KR" altLang="en-US" sz="1800" dirty="0">
                <a:latin typeface="+mj-ea"/>
                <a:ea typeface="+mj-ea"/>
              </a:rPr>
              <a:t> 지식 활용한 모양</a:t>
            </a:r>
            <a:r>
              <a:rPr lang="en-US" altLang="ko-KR" sz="1800" dirty="0">
                <a:latin typeface="+mj-ea"/>
                <a:ea typeface="+mj-ea"/>
              </a:rPr>
              <a:t>, </a:t>
            </a:r>
            <a:r>
              <a:rPr lang="ko-KR" altLang="en-US" sz="1800" dirty="0">
                <a:latin typeface="+mj-ea"/>
                <a:ea typeface="+mj-ea"/>
              </a:rPr>
              <a:t>자세 추정</a:t>
            </a: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ko-KR" sz="1800" dirty="0">
              <a:latin typeface="+mj-ea"/>
              <a:ea typeface="+mj-ea"/>
            </a:endParaRPr>
          </a:p>
        </p:txBody>
      </p:sp>
      <p:pic>
        <p:nvPicPr>
          <p:cNvPr id="3078" name="Picture 6" descr="DSP-SLAM: Object Oriented SLAM with Deep Shape Priors">
            <a:extLst>
              <a:ext uri="{FF2B5EF4-FFF2-40B4-BE49-F238E27FC236}">
                <a16:creationId xmlns:a16="http://schemas.microsoft.com/office/drawing/2014/main" id="{731CFD37-63BF-6DCF-F8C5-CABDC31398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31"/>
          <a:stretch/>
        </p:blipFill>
        <p:spPr bwMode="auto">
          <a:xfrm>
            <a:off x="339032" y="2102178"/>
            <a:ext cx="11306120" cy="4432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2128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8597915" cy="912117"/>
          </a:xfrm>
        </p:spPr>
        <p:txBody>
          <a:bodyPr>
            <a:norm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문제 해결 시스템 소개</a:t>
            </a:r>
            <a:endParaRPr lang="en-US" altLang="ko-KR" sz="2800" dirty="0">
              <a:latin typeface="+mj-ea"/>
              <a:ea typeface="+mj-ea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302D60B-2F27-62C5-1C03-C343AE1A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030" y="980896"/>
            <a:ext cx="11223811" cy="53754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SLAM-Based </a:t>
            </a:r>
            <a:r>
              <a:rPr lang="en-US" altLang="ko-KR" sz="18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Illegal Parking Detection</a:t>
            </a:r>
            <a:r>
              <a:rPr lang="en-US" altLang="ko-KR" sz="1800" dirty="0">
                <a:latin typeface="+mj-ea"/>
                <a:ea typeface="+mj-ea"/>
              </a:rPr>
              <a:t> System</a:t>
            </a:r>
          </a:p>
          <a:p>
            <a:pPr marL="0" indent="0">
              <a:buNone/>
            </a:pPr>
            <a:endParaRPr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ko-KR" altLang="en-US" sz="1800" dirty="0">
                <a:latin typeface="+mj-ea"/>
                <a:ea typeface="+mj-ea"/>
              </a:rPr>
              <a:t>시스템 흐름도</a:t>
            </a:r>
            <a:r>
              <a:rPr lang="en-US" altLang="ko-KR" sz="1800" dirty="0">
                <a:latin typeface="+mj-ea"/>
                <a:ea typeface="+mj-ea"/>
              </a:rPr>
              <a:t>(Flow Chart)</a:t>
            </a: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5924FFA6-9C4B-D659-0A75-B41B803197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65" t="3822" r="1354" b="2100"/>
          <a:stretch/>
        </p:blipFill>
        <p:spPr>
          <a:xfrm>
            <a:off x="849983" y="2113896"/>
            <a:ext cx="10492034" cy="398409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204863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9812252" cy="912117"/>
          </a:xfrm>
        </p:spPr>
        <p:txBody>
          <a:bodyPr>
            <a:norm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문제 해결 시스템 소개</a:t>
            </a:r>
            <a:endParaRPr lang="en-US" altLang="ko-KR" sz="2800" dirty="0">
              <a:latin typeface="+mj-ea"/>
              <a:ea typeface="+mj-ea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302D60B-2F27-62C5-1C03-C343AE1A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042" y="980896"/>
            <a:ext cx="10177244" cy="5375454"/>
          </a:xfrm>
        </p:spPr>
        <p:txBody>
          <a:bodyPr>
            <a:normAutofit/>
          </a:bodyPr>
          <a:lstStyle/>
          <a:p>
            <a:pPr marL="342900" indent="-342900">
              <a:buAutoNum type="alphaLcParenBoth"/>
            </a:pPr>
            <a:r>
              <a:rPr lang="ko-KR" altLang="en-US" sz="1800" dirty="0">
                <a:latin typeface="+mj-ea"/>
                <a:ea typeface="+mj-ea"/>
              </a:rPr>
              <a:t>사전학습</a:t>
            </a:r>
            <a:r>
              <a:rPr lang="en-US" altLang="ko-KR" sz="1800" dirty="0">
                <a:latin typeface="+mj-ea"/>
                <a:ea typeface="+mj-ea"/>
              </a:rPr>
              <a:t>: </a:t>
            </a:r>
            <a:r>
              <a:rPr lang="en-US" altLang="ko-KR" sz="18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SLAM </a:t>
            </a:r>
            <a:r>
              <a:rPr lang="ko-KR" altLang="en-US" sz="18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맵 구축</a:t>
            </a:r>
            <a:endParaRPr lang="en-US" altLang="ko-KR" sz="1800" dirty="0">
              <a:solidFill>
                <a:schemeClr val="accent1">
                  <a:lumMod val="75000"/>
                </a:schemeClr>
              </a:solidFill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    - </a:t>
            </a:r>
            <a:r>
              <a:rPr lang="ko-KR" altLang="en-US" sz="1800" dirty="0">
                <a:latin typeface="+mj-ea"/>
                <a:ea typeface="+mj-ea"/>
              </a:rPr>
              <a:t>불법 주정차를 탐지할 지역에 대한 맵 구축</a:t>
            </a:r>
            <a:endParaRPr lang="en-US" altLang="ko-KR" sz="1800" dirty="0">
              <a:latin typeface="+mj-ea"/>
              <a:ea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9C53D1B-265D-22DD-0210-5E74FB137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319" y="1804105"/>
            <a:ext cx="5951361" cy="474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92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9812252" cy="912117"/>
          </a:xfrm>
        </p:spPr>
        <p:txBody>
          <a:bodyPr>
            <a:norm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문제 해결 시스템 소개</a:t>
            </a:r>
            <a:endParaRPr lang="en-US" altLang="ko-KR" sz="2800" dirty="0">
              <a:latin typeface="+mj-ea"/>
              <a:ea typeface="+mj-ea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302D60B-2F27-62C5-1C03-C343AE1A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042" y="980896"/>
            <a:ext cx="10177244" cy="53754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(b)</a:t>
            </a:r>
            <a:r>
              <a:rPr lang="ko-KR" altLang="en-US" sz="1800" dirty="0">
                <a:latin typeface="+mj-ea"/>
                <a:ea typeface="+mj-ea"/>
              </a:rPr>
              <a:t> </a:t>
            </a:r>
            <a:r>
              <a:rPr lang="ko-KR" altLang="en-US" sz="18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합법 </a:t>
            </a:r>
            <a:r>
              <a:rPr lang="ko-KR" altLang="en-US" sz="1800" dirty="0" err="1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주정차</a:t>
            </a:r>
            <a:r>
              <a:rPr lang="ko-KR" altLang="en-US" sz="18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 구역 설정</a:t>
            </a:r>
            <a:endParaRPr lang="en-US" altLang="ko-KR" sz="1800" dirty="0">
              <a:solidFill>
                <a:schemeClr val="accent1">
                  <a:lumMod val="75000"/>
                </a:schemeClr>
              </a:solidFill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    - Step1. </a:t>
            </a:r>
            <a:r>
              <a:rPr lang="ko-KR" altLang="en-US" sz="1800" dirty="0">
                <a:latin typeface="+mj-ea"/>
                <a:ea typeface="+mj-ea"/>
              </a:rPr>
              <a:t>사전에 학습한 </a:t>
            </a:r>
            <a:r>
              <a:rPr lang="ko-KR" altLang="en-US" sz="1800" dirty="0" err="1">
                <a:latin typeface="+mj-ea"/>
                <a:ea typeface="+mj-ea"/>
              </a:rPr>
              <a:t>맵과</a:t>
            </a:r>
            <a:r>
              <a:rPr lang="ko-KR" altLang="en-US" sz="1800" dirty="0">
                <a:latin typeface="+mj-ea"/>
                <a:ea typeface="+mj-ea"/>
              </a:rPr>
              <a:t> 해당 지역의 위성사진을 정렬</a:t>
            </a:r>
            <a:endParaRPr lang="en-US" altLang="ko-KR" sz="1800" dirty="0"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71753F-556F-BC9F-802F-1BDBD38B9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909" y="2948242"/>
            <a:ext cx="3124901" cy="294771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2001185-6B4A-27CF-CE59-60E703D4F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1247" y="2948242"/>
            <a:ext cx="4602449" cy="294771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D2DB449-308D-3F41-DCDB-34CE38FBC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9134" y="2948242"/>
            <a:ext cx="2980601" cy="2947716"/>
          </a:xfrm>
          <a:prstGeom prst="rect">
            <a:avLst/>
          </a:prstGeom>
        </p:spPr>
      </p:pic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D40B07FE-D01A-67DC-7D03-CE44304D7EF9}"/>
              </a:ext>
            </a:extLst>
          </p:cNvPr>
          <p:cNvSpPr txBox="1">
            <a:spLocks/>
          </p:cNvSpPr>
          <p:nvPr/>
        </p:nvSpPr>
        <p:spPr>
          <a:xfrm>
            <a:off x="1292930" y="2519969"/>
            <a:ext cx="1480857" cy="33936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dirty="0">
                <a:latin typeface="+mj-ea"/>
                <a:ea typeface="+mj-ea"/>
              </a:rPr>
              <a:t>사전 학습 맵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1719D53C-D85B-E667-DE2E-68F03D3F4CA1}"/>
              </a:ext>
            </a:extLst>
          </p:cNvPr>
          <p:cNvSpPr txBox="1">
            <a:spLocks/>
          </p:cNvSpPr>
          <p:nvPr/>
        </p:nvSpPr>
        <p:spPr>
          <a:xfrm>
            <a:off x="5502202" y="2519969"/>
            <a:ext cx="1180538" cy="3393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>
                <a:latin typeface="+mj-ea"/>
                <a:ea typeface="+mj-ea"/>
              </a:rPr>
              <a:t>위성 지도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9CCA5444-9584-162A-1D0A-05EA899E22EE}"/>
              </a:ext>
            </a:extLst>
          </p:cNvPr>
          <p:cNvSpPr txBox="1">
            <a:spLocks/>
          </p:cNvSpPr>
          <p:nvPr/>
        </p:nvSpPr>
        <p:spPr>
          <a:xfrm>
            <a:off x="9096189" y="2519969"/>
            <a:ext cx="2158580" cy="3393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dirty="0">
                <a:latin typeface="+mj-ea"/>
                <a:ea typeface="+mj-ea"/>
              </a:rPr>
              <a:t>정렬 </a:t>
            </a:r>
            <a:r>
              <a:rPr lang="ko-KR" altLang="en-US" sz="1800">
                <a:latin typeface="+mj-ea"/>
                <a:ea typeface="+mj-ea"/>
              </a:rPr>
              <a:t>된 위성 지도</a:t>
            </a:r>
            <a:endParaRPr lang="en-US" altLang="ko-KR" sz="18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47747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4028FE-E1A1-1EF2-FA45-B256D78EFB75}"/>
              </a:ext>
            </a:extLst>
          </p:cNvPr>
          <p:cNvCxnSpPr>
            <a:cxnSpLocks/>
          </p:cNvCxnSpPr>
          <p:nvPr/>
        </p:nvCxnSpPr>
        <p:spPr>
          <a:xfrm>
            <a:off x="421340" y="891988"/>
            <a:ext cx="112238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E747FE2E-F42B-BDD6-6361-AA76EA07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42" y="68779"/>
            <a:ext cx="9812252" cy="912117"/>
          </a:xfrm>
        </p:spPr>
        <p:txBody>
          <a:bodyPr>
            <a:norm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문제 해결 시스템 소개</a:t>
            </a:r>
            <a:endParaRPr lang="en-US" altLang="ko-KR" sz="2800" dirty="0">
              <a:latin typeface="+mj-ea"/>
              <a:ea typeface="+mj-ea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302D60B-2F27-62C5-1C03-C343AE1A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042" y="980896"/>
            <a:ext cx="10177244" cy="53754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(b)</a:t>
            </a:r>
            <a:r>
              <a:rPr lang="ko-KR" altLang="en-US" sz="1800" dirty="0">
                <a:latin typeface="+mj-ea"/>
                <a:ea typeface="+mj-ea"/>
              </a:rPr>
              <a:t> </a:t>
            </a:r>
            <a:r>
              <a:rPr lang="ko-KR" altLang="en-US" sz="18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합법 </a:t>
            </a:r>
            <a:r>
              <a:rPr lang="ko-KR" altLang="en-US" sz="1800" dirty="0" err="1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주정차</a:t>
            </a:r>
            <a:r>
              <a:rPr lang="ko-KR" altLang="en-US" sz="18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 구역 설정</a:t>
            </a:r>
            <a:endParaRPr lang="en-US" altLang="ko-KR" sz="1800" dirty="0">
              <a:solidFill>
                <a:schemeClr val="accent1">
                  <a:lumMod val="75000"/>
                </a:schemeClr>
              </a:solidFill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j-ea"/>
                <a:ea typeface="+mj-ea"/>
              </a:rPr>
              <a:t>    - Step2. </a:t>
            </a:r>
            <a:r>
              <a:rPr lang="ko-KR" altLang="en-US" sz="1800" dirty="0">
                <a:latin typeface="+mj-ea"/>
                <a:ea typeface="+mj-ea"/>
              </a:rPr>
              <a:t>정렬 후</a:t>
            </a:r>
            <a:r>
              <a:rPr lang="en-US" altLang="ko-KR" sz="1800" dirty="0">
                <a:latin typeface="+mj-ea"/>
                <a:ea typeface="+mj-ea"/>
              </a:rPr>
              <a:t>, </a:t>
            </a:r>
            <a:r>
              <a:rPr lang="ko-KR" altLang="en-US" sz="1800" dirty="0">
                <a:latin typeface="+mj-ea"/>
                <a:ea typeface="+mj-ea"/>
              </a:rPr>
              <a:t>합법으로 정의할 </a:t>
            </a:r>
            <a:r>
              <a:rPr lang="ko-KR" altLang="en-US" sz="1800" dirty="0" err="1">
                <a:latin typeface="+mj-ea"/>
                <a:ea typeface="+mj-ea"/>
              </a:rPr>
              <a:t>주정차</a:t>
            </a:r>
            <a:r>
              <a:rPr lang="ko-KR" altLang="en-US" sz="1800" dirty="0">
                <a:latin typeface="+mj-ea"/>
                <a:ea typeface="+mj-ea"/>
              </a:rPr>
              <a:t> 구역을 설정</a:t>
            </a:r>
            <a:endParaRPr lang="en-US" altLang="ko-KR" sz="1800" dirty="0"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F0F6BAB-1B52-4F2E-108C-E28B2BEB2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5641" y="1069803"/>
            <a:ext cx="5159510" cy="5438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700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3005</TotalTime>
  <Words>299</Words>
  <Application>Microsoft Office PowerPoint</Application>
  <PresentationFormat>와이드스크린</PresentationFormat>
  <Paragraphs>78</Paragraphs>
  <Slides>12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Arial</vt:lpstr>
      <vt:lpstr>Cambria Math</vt:lpstr>
      <vt:lpstr>Helvetica</vt:lpstr>
      <vt:lpstr>Office 테마</vt:lpstr>
      <vt:lpstr>SLAM-Based Illegal Parking Detection System</vt:lpstr>
      <vt:lpstr>목차</vt:lpstr>
      <vt:lpstr>연구 배경</vt:lpstr>
      <vt:lpstr>기반 기술 소개</vt:lpstr>
      <vt:lpstr>기반 기술 소개</vt:lpstr>
      <vt:lpstr>문제 해결 시스템 소개</vt:lpstr>
      <vt:lpstr>문제 해결 시스템 소개</vt:lpstr>
      <vt:lpstr>문제 해결 시스템 소개</vt:lpstr>
      <vt:lpstr>문제 해결 시스템 소개</vt:lpstr>
      <vt:lpstr>시스템 실행 및 결과</vt:lpstr>
      <vt:lpstr>논의</vt:lpstr>
      <vt:lpstr>QnA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LIME을 활용한 CNN 모델의  얼굴 아름다움 예측 분석</dc:title>
  <dc:creator>웅식 김</dc:creator>
  <cp:lastModifiedBy>이민재</cp:lastModifiedBy>
  <cp:revision>219</cp:revision>
  <dcterms:created xsi:type="dcterms:W3CDTF">2023-10-23T10:59:30Z</dcterms:created>
  <dcterms:modified xsi:type="dcterms:W3CDTF">2023-11-15T05:55:09Z</dcterms:modified>
</cp:coreProperties>
</file>

<file path=docProps/thumbnail.jpeg>
</file>